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7" r:id="rId3"/>
    <p:sldId id="262" r:id="rId4"/>
    <p:sldId id="261" r:id="rId5"/>
    <p:sldId id="263" r:id="rId6"/>
    <p:sldId id="264" r:id="rId7"/>
    <p:sldId id="326" r:id="rId8"/>
    <p:sldId id="328" r:id="rId9"/>
    <p:sldId id="318" r:id="rId10"/>
    <p:sldId id="319" r:id="rId11"/>
    <p:sldId id="321" r:id="rId12"/>
    <p:sldId id="323" r:id="rId13"/>
    <p:sldId id="324" r:id="rId14"/>
    <p:sldId id="325" r:id="rId15"/>
    <p:sldId id="322" r:id="rId16"/>
    <p:sldId id="327" r:id="rId17"/>
    <p:sldId id="329" r:id="rId18"/>
    <p:sldId id="330" r:id="rId19"/>
    <p:sldId id="333" r:id="rId20"/>
    <p:sldId id="331" r:id="rId21"/>
    <p:sldId id="332" r:id="rId22"/>
    <p:sldId id="334" r:id="rId23"/>
    <p:sldId id="335" r:id="rId2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398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oauth2/authorize?client_id=1335640889401282671&amp;permissions=8&amp;integration_type=0&amp;scope=bo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&#45348;&#47336;&#47357;.&#54856;&#54168;&#51060;&#51648;.&#54620;&#44397;/" TargetMode="External"/><Relationship Id="rId4" Type="http://schemas.openxmlformats.org/officeDocument/2006/relationships/hyperlink" Target="https://discord.gg/BNzXnpgm5K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657536" y="2880360"/>
            <a:ext cx="4873752" cy="1097280"/>
          </a:xfrm>
          <a:prstGeom prst="round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rPr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네루룽</a:t>
            </a:r>
            <a:r>
              <a:rPr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봇</a:t>
            </a: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4905692" y="5457371"/>
            <a:ext cx="2377440" cy="731520"/>
          </a:xfrm>
          <a:prstGeom prst="roundRect">
            <a:avLst/>
          </a:prstGeom>
          <a:solidFill>
            <a:srgbClr val="5865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BOT </a:t>
            </a:r>
            <a:r>
              <a:rPr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초대링크</a:t>
            </a:r>
            <a:endParaRPr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7406640" y="5457371"/>
            <a:ext cx="2377440" cy="731520"/>
          </a:xfrm>
          <a:prstGeom prst="roundRect">
            <a:avLst/>
          </a:prstGeom>
          <a:solidFill>
            <a:srgbClr val="5865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서포트</a:t>
            </a:r>
            <a:r>
              <a:rPr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디스코드</a:t>
            </a:r>
            <a:endParaRPr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Rounded Rectangle 2">
            <a:hlinkClick r:id="rId5"/>
            <a:extLst>
              <a:ext uri="{FF2B5EF4-FFF2-40B4-BE49-F238E27FC236}">
                <a16:creationId xmlns:a16="http://schemas.microsoft.com/office/drawing/2014/main" id="{FFD2D721-22EE-D4F7-22D5-DEC3B7278709}"/>
              </a:ext>
            </a:extLst>
          </p:cNvPr>
          <p:cNvSpPr/>
          <p:nvPr/>
        </p:nvSpPr>
        <p:spPr>
          <a:xfrm>
            <a:off x="2404744" y="5457371"/>
            <a:ext cx="2377440" cy="731520"/>
          </a:xfrm>
          <a:prstGeom prst="roundRect">
            <a:avLst/>
          </a:prstGeom>
          <a:solidFill>
            <a:srgbClr val="5865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소개 페이지</a:t>
            </a:r>
            <a:endParaRPr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3BBCFBDD-5D2B-83E0-2F9B-EA1DBDFF1E5E}"/>
              </a:ext>
            </a:extLst>
          </p:cNvPr>
          <p:cNvSpPr/>
          <p:nvPr/>
        </p:nvSpPr>
        <p:spPr>
          <a:xfrm>
            <a:off x="2404744" y="4760685"/>
            <a:ext cx="7379336" cy="532327"/>
          </a:xfrm>
          <a:prstGeom prst="round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rPr lang="ko-KR" altLang="en-US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관리</a:t>
            </a:r>
            <a:r>
              <a:rPr lang="en-US" altLang="ko-KR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노래</a:t>
            </a:r>
            <a:r>
              <a:rPr lang="en-US" altLang="ko-KR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 등의 통합 </a:t>
            </a:r>
            <a:r>
              <a:rPr lang="ko-KR" altLang="en-US" sz="2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디스코드</a:t>
            </a:r>
            <a:r>
              <a:rPr lang="ko-KR" altLang="en-US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봇</a:t>
            </a:r>
            <a:endParaRPr sz="2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8B26-680F-61D3-6812-AEB8AFBC1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2A80E61-C2D6-B545-4FBB-6101320A02D5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6978B3-63A5-831D-D843-C2E3889F454E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ACFA1-C8A0-58A6-82DB-C5C55B80B6A1}"/>
              </a:ext>
            </a:extLst>
          </p:cNvPr>
          <p:cNvSpPr txBox="1"/>
          <p:nvPr/>
        </p:nvSpPr>
        <p:spPr>
          <a:xfrm>
            <a:off x="96592" y="439096"/>
            <a:ext cx="3406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명령어 트리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20097-7A77-56A3-C43C-C0B0FE52AEC3}"/>
              </a:ext>
            </a:extLst>
          </p:cNvPr>
          <p:cNvSpPr txBox="1"/>
          <p:nvPr/>
        </p:nvSpPr>
        <p:spPr>
          <a:xfrm>
            <a:off x="246490" y="1249349"/>
            <a:ext cx="5315248" cy="4751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getCommandFiles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readdirSync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withFileTypes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fullPath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getCommandFiles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fullPath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endsWith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fullPath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commandFiles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getCommandFiles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"./commands"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commandFiles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relativePath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"./commands"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relativePath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1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기타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D3588-44B3-CD8D-84AB-8A2C650217B9}"/>
              </a:ext>
            </a:extLst>
          </p:cNvPr>
          <p:cNvSpPr txBox="1"/>
          <p:nvPr/>
        </p:nvSpPr>
        <p:spPr>
          <a:xfrm>
            <a:off x="7880110" y="1249349"/>
            <a:ext cx="330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봇이 가동될 때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index.js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에서 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commends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폴더를 재귀적으로 탐색하여 폴더별로 카테고리 분류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B4A4AF-77AF-6109-4F21-CC79EC2B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588" y="1208537"/>
            <a:ext cx="1654672" cy="2356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5877B2-E727-BD5F-3D15-B9540D9FEA1C}"/>
              </a:ext>
            </a:extLst>
          </p:cNvPr>
          <p:cNvSpPr txBox="1"/>
          <p:nvPr/>
        </p:nvSpPr>
        <p:spPr>
          <a:xfrm>
            <a:off x="5819490" y="3808158"/>
            <a:ext cx="5926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카테고리로 분류된 명령어들은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서버 설정에 따라 사용 가능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/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불가 여부가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정해짐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카테고리는 이후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도움말 명령어에서 사용가능한 명령어 목록을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보여줄때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다시 사용됨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E8432-B87D-D48C-E0A1-9153A066FDF4}"/>
              </a:ext>
            </a:extLst>
          </p:cNvPr>
          <p:cNvSpPr txBox="1"/>
          <p:nvPr/>
        </p:nvSpPr>
        <p:spPr>
          <a:xfrm>
            <a:off x="7880110" y="2586181"/>
            <a:ext cx="330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명령어 추가가 자유롭도록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확장성을 생각한 설계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19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BE018-A69A-95F3-D8AA-82891F53C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B0CFCD8-E197-55C2-E098-2363D497319F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5EA3A0-360F-C7ED-B831-FDA193A3A611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10855-B206-9DDA-2FC0-7360BE05AD47}"/>
              </a:ext>
            </a:extLst>
          </p:cNvPr>
          <p:cNvSpPr txBox="1"/>
          <p:nvPr/>
        </p:nvSpPr>
        <p:spPr>
          <a:xfrm>
            <a:off x="96592" y="439096"/>
            <a:ext cx="4153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명령어 템플릿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908DE-2543-744D-6C52-9E144555EE85}"/>
              </a:ext>
            </a:extLst>
          </p:cNvPr>
          <p:cNvSpPr txBox="1"/>
          <p:nvPr/>
        </p:nvSpPr>
        <p:spPr>
          <a:xfrm>
            <a:off x="482958" y="1309423"/>
            <a:ext cx="11217497" cy="31358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명령어키워드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＂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!</a:t>
            </a:r>
            <a:r>
              <a:rPr lang="ko-KR" alt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도움말 명령어에 붙는 </a:t>
            </a:r>
            <a:r>
              <a:rPr lang="ko-KR" alt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사용예시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＂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	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“!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도움말 명령어에 붙는 기능소개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✅ 결과 보고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`⚠️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오류 발생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9934E-ED7C-317C-3A3C-27F0E7131C09}"/>
              </a:ext>
            </a:extLst>
          </p:cNvPr>
          <p:cNvSpPr txBox="1"/>
          <p:nvPr/>
        </p:nvSpPr>
        <p:spPr>
          <a:xfrm>
            <a:off x="482957" y="4894755"/>
            <a:ext cx="11217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 템플릿에 맞춰 명령어를 작성하면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다른 작업이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필요없이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바로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prefix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붙인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명령어키워드로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명령어를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작동시킬수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있음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74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77CF4-6A08-B8E6-5F40-A303785E4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2C49C27-0EBF-3C52-50D0-8DE0C8FCAA48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A727A8-72C1-785E-35E5-D8EC531E9C7B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872D8-DD5F-B471-7F67-F3AC9D6E7812}"/>
              </a:ext>
            </a:extLst>
          </p:cNvPr>
          <p:cNvSpPr txBox="1"/>
          <p:nvPr/>
        </p:nvSpPr>
        <p:spPr>
          <a:xfrm>
            <a:off x="96592" y="439096"/>
            <a:ext cx="4153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DB FREE</a:t>
            </a:r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E5390-317D-4950-491E-1841E5FEED71}"/>
              </a:ext>
            </a:extLst>
          </p:cNvPr>
          <p:cNvSpPr txBox="1"/>
          <p:nvPr/>
        </p:nvSpPr>
        <p:spPr>
          <a:xfrm>
            <a:off x="482958" y="1308348"/>
            <a:ext cx="11217497" cy="21206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getBalance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accountMessage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utility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findUserMessageByChannelName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장부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accountMessage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계좌가 없습니다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accountMessage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\d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1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코인</a:t>
            </a:r>
            <a:r>
              <a:rPr lang="en-US" altLang="ko-KR" sz="11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기존 계좌의 저장형식이 잘못되었습니다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관리자에게 문의하세요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balance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balance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1163E-0BF0-D764-7D69-1298ACAF9250}"/>
              </a:ext>
            </a:extLst>
          </p:cNvPr>
          <p:cNvSpPr txBox="1"/>
          <p:nvPr/>
        </p:nvSpPr>
        <p:spPr>
          <a:xfrm>
            <a:off x="482958" y="3635028"/>
            <a:ext cx="11217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네루룽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봇은 외부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DB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사용하지 않고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디스코드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채널에 정보를 읽고 씀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DB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호스팅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사용료가 부담되는 부분도 있었으나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인 개발이라는 특성상 혼자서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RPG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아이템 증발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/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캐릭터 증발 등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버그와 관련 없는 각종 서비스 문의 까지 받게 되면 너무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바빠질것을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우려하여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각 서버장들이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DB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직접 보고 처리 할 수 있도록 함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AFD858-6820-1730-44A4-2B444D25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423" y="2737738"/>
            <a:ext cx="6156032" cy="6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61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A8FF-195D-AF81-CD5E-06273B8A7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DF40CA-3A04-66E6-AE11-2B750119D83F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E8B05B-9777-C20D-AB5A-2D2E895B76E7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B167E-D889-37E8-5EFC-8D36F230D156}"/>
              </a:ext>
            </a:extLst>
          </p:cNvPr>
          <p:cNvSpPr txBox="1"/>
          <p:nvPr/>
        </p:nvSpPr>
        <p:spPr>
          <a:xfrm>
            <a:off x="96591" y="439096"/>
            <a:ext cx="6246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명령어 모음 </a:t>
            </a:r>
            <a:r>
              <a:rPr lang="en-US" altLang="ko-KR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ON/OFF</a:t>
            </a:r>
            <a:endParaRPr lang="ko-KR" alt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97AFD-130F-08B6-A647-1178AB66F915}"/>
              </a:ext>
            </a:extLst>
          </p:cNvPr>
          <p:cNvSpPr txBox="1"/>
          <p:nvPr/>
        </p:nvSpPr>
        <p:spPr>
          <a:xfrm>
            <a:off x="482958" y="1308348"/>
            <a:ext cx="11217497" cy="33153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isEconomyEnabled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경제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활성화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isRPGEnabled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isEconomyEnabled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"RPG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모드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활성화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restrictionMessages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economy: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"⚠️ **`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경제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기능이 비활성화되어 있어 사용할 수 없는 명령어입니다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활성화 </a:t>
            </a:r>
            <a:r>
              <a:rPr lang="ko-KR" alt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상태인데도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계속해서 메시지가 나오면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`!</a:t>
            </a:r>
            <a:r>
              <a:rPr lang="ko-KR" alt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서버설정리셋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으로 복구 후 다시 설정해 보세요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.**"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RPGgames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"⚠️ **`RPG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모드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또는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경제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 비활성화되어 있어 사용할 수 없는 명령어입니다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활성화 </a:t>
            </a:r>
            <a:r>
              <a:rPr lang="ko-KR" alt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상태인데도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계속해서 메시지가 나오면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`!</a:t>
            </a:r>
            <a:r>
              <a:rPr lang="ko-KR" alt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서버설정리셋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으로 복구 후 다시 설정해 보세요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.**"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isEconomyEnabled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startsWith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"economy"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restrictionMessages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economy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isRPGEnabled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startsWith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RPGgames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restrictionMessages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RPGgames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7F338E-8C42-DD36-E7BD-9A208D6004F2}"/>
              </a:ext>
            </a:extLst>
          </p:cNvPr>
          <p:cNvSpPr txBox="1"/>
          <p:nvPr/>
        </p:nvSpPr>
        <p:spPr>
          <a:xfrm>
            <a:off x="482958" y="4808409"/>
            <a:ext cx="11217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네루룽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봇은 크게 관리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/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노래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/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경제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/ RPG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4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개의 카테고리를 가지고 있는데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더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마음에드는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타 봇과 명령어가 겹치거나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RPG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기능 없이 담백하게 노래 재생 기능만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사용하고싶다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이런 경우를 위해 서버 설정에서 해당 카테고리를 비활성화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할수있게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함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서버 설정은 앞서 소개 한 것처럼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관리기록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채널에 메시지로서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저장되어있음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8329AC-75A4-49C2-8106-337C5E9B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777" y="2670907"/>
            <a:ext cx="4163678" cy="19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2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1D6A1-9284-BC43-9E64-39AFFC7B4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A26D3D8-699A-197E-41AC-ABDC7B80B45D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DDFCAB-331C-4BDA-546C-32C879E30930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D7045-0C5A-066F-A50A-302A0C9644B6}"/>
              </a:ext>
            </a:extLst>
          </p:cNvPr>
          <p:cNvSpPr txBox="1"/>
          <p:nvPr/>
        </p:nvSpPr>
        <p:spPr>
          <a:xfrm>
            <a:off x="96591" y="439096"/>
            <a:ext cx="6246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서버초기화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23A8A-0825-FC28-C7DE-0BC178BA0A77}"/>
              </a:ext>
            </a:extLst>
          </p:cNvPr>
          <p:cNvSpPr txBox="1"/>
          <p:nvPr/>
        </p:nvSpPr>
        <p:spPr>
          <a:xfrm>
            <a:off x="482958" y="4808409"/>
            <a:ext cx="1121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앞서 소개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한것처럼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서버 설정이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local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 저장되기 때문에 저장공간이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만들어져야함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봇을 처음 초대하게 되면 서버초기화를 요구하고 초기화에 동의하면 채널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서버설정이 생성됨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8B0542-470A-003B-1C28-1374B3D9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989" y="946895"/>
            <a:ext cx="4327185" cy="25908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623922-BA7C-3110-F940-F371D42B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" y="1208537"/>
            <a:ext cx="4652308" cy="24659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3AA1B7-35D4-FCBF-0B5D-88C1E07E7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581" y="2139789"/>
            <a:ext cx="4310856" cy="23404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EEBC81-7F03-4149-6D35-3DE5B9530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160" y="894850"/>
            <a:ext cx="2035682" cy="121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6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F1451-91AC-CBFF-3930-5B25D970F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E05F6EC-A3C6-D006-130F-9DD5CA0CD290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D75A1-AB23-7184-3884-EC5FB6D7DB66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C7124-A102-A3EA-CC6B-F8E0EC50A08A}"/>
              </a:ext>
            </a:extLst>
          </p:cNvPr>
          <p:cNvSpPr txBox="1"/>
          <p:nvPr/>
        </p:nvSpPr>
        <p:spPr>
          <a:xfrm>
            <a:off x="96592" y="439096"/>
            <a:ext cx="7791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관리명령어</a:t>
            </a:r>
            <a:endParaRPr lang="ko-KR" alt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F4EDE-E340-7D7C-9B8C-7179D159FA4F}"/>
              </a:ext>
            </a:extLst>
          </p:cNvPr>
          <p:cNvSpPr txBox="1"/>
          <p:nvPr/>
        </p:nvSpPr>
        <p:spPr>
          <a:xfrm>
            <a:off x="6778967" y="3459120"/>
            <a:ext cx="31635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디스코드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채널의 유저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/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채널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/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역할을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관리할수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있는 명령어 모음으로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서버 설정을 다루는 부분을 제외한 대부분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discord.js </a:t>
            </a:r>
            <a:r>
              <a:rPr lang="en-US" altLang="ko-KR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api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 제공하는 기능들의 간단한 활용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5D69C9-670E-6DF5-8C40-312FF39A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58" y="1208537"/>
            <a:ext cx="3687514" cy="5136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004D1-FFA7-8057-52AB-B322C48E3E7F}"/>
              </a:ext>
            </a:extLst>
          </p:cNvPr>
          <p:cNvSpPr txBox="1"/>
          <p:nvPr/>
        </p:nvSpPr>
        <p:spPr>
          <a:xfrm>
            <a:off x="4935828" y="1272535"/>
            <a:ext cx="7067282" cy="16995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reason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사유 없음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kick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명령자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reason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🚪 **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님이 서버에서 추방되었습니다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📄 사유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reason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❌ 추방 실패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"⚠️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유저를 추방하는 데 실패했습니다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16597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E7BDB-1375-EFE0-2742-D067AC8A5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12E53A-ED64-DCBF-03CD-16A4B856AAD6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DE3B38-C01E-D021-88E3-58D0B5F9A468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518CA-E330-87F9-B301-4873ED6AD49C}"/>
              </a:ext>
            </a:extLst>
          </p:cNvPr>
          <p:cNvSpPr txBox="1"/>
          <p:nvPr/>
        </p:nvSpPr>
        <p:spPr>
          <a:xfrm>
            <a:off x="96592" y="439096"/>
            <a:ext cx="7791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노래명령어</a:t>
            </a:r>
            <a:endParaRPr lang="ko-KR" alt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AFEF2-7460-ABCA-9961-B7D57EF1585A}"/>
              </a:ext>
            </a:extLst>
          </p:cNvPr>
          <p:cNvSpPr txBox="1"/>
          <p:nvPr/>
        </p:nvSpPr>
        <p:spPr>
          <a:xfrm>
            <a:off x="6527829" y="3594833"/>
            <a:ext cx="4065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Yt-dly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+ </a:t>
            </a:r>
            <a:r>
              <a:rPr lang="en-US" altLang="ko-KR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Ffmpeg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조합으로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디스코드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음성 채널에서 노래 기능 사용가능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B1297-5024-C652-2437-F4E898B9CDFB}"/>
              </a:ext>
            </a:extLst>
          </p:cNvPr>
          <p:cNvSpPr txBox="1"/>
          <p:nvPr/>
        </p:nvSpPr>
        <p:spPr>
          <a:xfrm>
            <a:off x="292995" y="1335359"/>
            <a:ext cx="4794160" cy="726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ytdlp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format: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bestaudio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noPart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noCacheDir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bufferSize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"16K"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socketTimeout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quiet: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youtubeSkipDashManifest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cookies: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"cookies.txt"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createAudioResource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"⚠️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유효하지 않은 오디오 리소스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재생이 중단됩니다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guildQueue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songs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guildQueue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       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guildQueue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guildQueue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guildQueue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startTime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startTime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textChannel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textChannel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attachment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textChannel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🎵 **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song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을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재생합니다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!)`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joinConfig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selfDeaf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guildQueue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AudioPlayerStatus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guildQueue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songs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guildQueue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playNextSong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guildId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textChannel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pPr>
              <a:lnSpc>
                <a:spcPts val="1425"/>
              </a:lnSpc>
            </a:pP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8" descr="유튜브 동영상 다운로드 방법 (yt-dlp)">
            <a:extLst>
              <a:ext uri="{FF2B5EF4-FFF2-40B4-BE49-F238E27FC236}">
                <a16:creationId xmlns:a16="http://schemas.microsoft.com/office/drawing/2014/main" id="{D121902A-29A4-7A06-7DC3-FE3B7C14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832" y="1497788"/>
            <a:ext cx="1444269" cy="144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FFmpeg 분석 (1) - 이해">
            <a:extLst>
              <a:ext uri="{FF2B5EF4-FFF2-40B4-BE49-F238E27FC236}">
                <a16:creationId xmlns:a16="http://schemas.microsoft.com/office/drawing/2014/main" id="{6CC23DBA-F9E3-A02B-932D-9C49B117A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310" y="134838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7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D004D-738D-400E-76A2-6E374F70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472EFFB-70D5-BA92-CE40-6CF655D06314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75AE3E-76F9-E519-5437-2CDCD89C3572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5BBCC-DC33-EF20-9C4B-34E11AED8F67}"/>
              </a:ext>
            </a:extLst>
          </p:cNvPr>
          <p:cNvSpPr txBox="1"/>
          <p:nvPr/>
        </p:nvSpPr>
        <p:spPr>
          <a:xfrm>
            <a:off x="96592" y="439096"/>
            <a:ext cx="7791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API</a:t>
            </a:r>
            <a:endParaRPr lang="ko-KR" alt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26B3F-1336-1C80-D91A-6933C37092D8}"/>
              </a:ext>
            </a:extLst>
          </p:cNvPr>
          <p:cNvSpPr txBox="1"/>
          <p:nvPr/>
        </p:nvSpPr>
        <p:spPr>
          <a:xfrm>
            <a:off x="7888310" y="728674"/>
            <a:ext cx="38636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각종 외부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API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연결하여 봇에서 작동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NEXON OPEN API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중 메이플스토리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API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사용해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유저의 메이플 캐릭터 정보를 가져와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Canvas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에서 조립하여 보여줌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Bser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-open-</a:t>
            </a:r>
            <a:r>
              <a:rPr lang="en-US" altLang="ko-KR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api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사용해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이터널리턴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유저의 최신 랭크게임 지표를 보여줌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OpenAI API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사용해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Chat-GPT3.5o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연결해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아리스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컨셉의 대화 서비스를 제공함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Picture 4" descr="NEXON Open API">
            <a:extLst>
              <a:ext uri="{FF2B5EF4-FFF2-40B4-BE49-F238E27FC236}">
                <a16:creationId xmlns:a16="http://schemas.microsoft.com/office/drawing/2014/main" id="{6A824CCF-28C6-82F3-5AF6-75E49447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24" y="1337070"/>
            <a:ext cx="2663168" cy="139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16861D-94FC-F4FB-EDD6-0E1C22CD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93" y="3175070"/>
            <a:ext cx="3206584" cy="1147897"/>
          </a:xfrm>
          <a:prstGeom prst="rect">
            <a:avLst/>
          </a:prstGeom>
        </p:spPr>
      </p:pic>
      <p:pic>
        <p:nvPicPr>
          <p:cNvPr id="11" name="Picture 6" descr="OpenAI APIs with Python — Complete Guide | by Marc Bolle | Medium">
            <a:extLst>
              <a:ext uri="{FF2B5EF4-FFF2-40B4-BE49-F238E27FC236}">
                <a16:creationId xmlns:a16="http://schemas.microsoft.com/office/drawing/2014/main" id="{25C67272-5D67-1008-70F0-C7064DA8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93" y="4894089"/>
            <a:ext cx="2919230" cy="125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368F9AD-2708-8A2C-897F-82008FF6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395" y="643329"/>
            <a:ext cx="3144032" cy="15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61FB8EB-9A68-868C-0006-311F150AB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95" y="2545734"/>
            <a:ext cx="1574833" cy="216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40B8DF-24BB-677B-0A37-4187DB3E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142" y="4894089"/>
            <a:ext cx="3648538" cy="14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30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095DC-7FA6-3F9C-AEBB-D1F6963AF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F9E33EB-A300-B884-A785-68CBBC86A55E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12FDC8-2264-CA7D-1ED3-C5E345462F36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BE31B-52C5-4978-CD55-A83894D2C835}"/>
              </a:ext>
            </a:extLst>
          </p:cNvPr>
          <p:cNvSpPr txBox="1"/>
          <p:nvPr/>
        </p:nvSpPr>
        <p:spPr>
          <a:xfrm>
            <a:off x="96592" y="439096"/>
            <a:ext cx="7791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RPG</a:t>
            </a:r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ADA6F-C7C8-3169-C22E-14987A818CD3}"/>
              </a:ext>
            </a:extLst>
          </p:cNvPr>
          <p:cNvSpPr txBox="1"/>
          <p:nvPr/>
        </p:nvSpPr>
        <p:spPr>
          <a:xfrm>
            <a:off x="5118602" y="4162349"/>
            <a:ext cx="5332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서버의 유저들은 자신의 캐릭터를 육성 할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수있음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전투를 통해 경험치를 얻고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레벌업으로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스탯을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분배하고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가진 아이템과 돈으로 서로 거래를 하고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PVP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할수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있음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67C87B-4BFB-5C3A-0566-E84CBABD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05" y="1208537"/>
            <a:ext cx="4186384" cy="523470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9A1A72E-95EE-5A00-9A12-C1421DE8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602" y="1132762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034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A12CD-EDE1-4185-8545-4AAAA4B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44F335-48ED-D699-FF50-9B0F9FAB2C51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B63345-71A5-3DEA-BF83-9B4EB96F12CD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D3AE7-78C4-07A6-EBDF-CCF6E102461B}"/>
              </a:ext>
            </a:extLst>
          </p:cNvPr>
          <p:cNvSpPr txBox="1"/>
          <p:nvPr/>
        </p:nvSpPr>
        <p:spPr>
          <a:xfrm>
            <a:off x="96592" y="439096"/>
            <a:ext cx="7791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게임의 흐름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12A9C-172C-96B7-CFA0-A559C7E5808E}"/>
              </a:ext>
            </a:extLst>
          </p:cNvPr>
          <p:cNvSpPr txBox="1"/>
          <p:nvPr/>
        </p:nvSpPr>
        <p:spPr>
          <a:xfrm>
            <a:off x="411095" y="3614615"/>
            <a:ext cx="1326524" cy="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전투를 통해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B480B6D-D779-59C8-F479-4BD9752A2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3" y="1601135"/>
            <a:ext cx="1199306" cy="179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1D29542-4BC9-C465-B276-9F7D8DB2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06" y="1544828"/>
            <a:ext cx="1290123" cy="193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102ED11-A2A0-26FF-A2A8-5A620AB7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551" y="1633481"/>
            <a:ext cx="1620912" cy="121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4C4E645-FD2A-C2FB-3D26-6786E1FB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346" y="3090886"/>
            <a:ext cx="1642117" cy="82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4B22A8F4-D263-6EAA-1324-BCB0A0BC2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392" y="1034063"/>
            <a:ext cx="1519453" cy="200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7C9E235D-058C-EFFC-D527-A6F24407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071" y="3389387"/>
            <a:ext cx="1975658" cy="19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C811E180-93A8-D203-7E63-32FEB9BF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901" y="2120878"/>
            <a:ext cx="3656192" cy="182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A5AAF0-6821-FD32-9288-63F0292C3DA2}"/>
              </a:ext>
            </a:extLst>
          </p:cNvPr>
          <p:cNvSpPr txBox="1"/>
          <p:nvPr/>
        </p:nvSpPr>
        <p:spPr>
          <a:xfrm>
            <a:off x="1936790" y="3614614"/>
            <a:ext cx="132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레벨업과 전리품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돈을 얻음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11B76-5E59-0E3E-AF7A-F89B9193E19C}"/>
              </a:ext>
            </a:extLst>
          </p:cNvPr>
          <p:cNvSpPr txBox="1"/>
          <p:nvPr/>
        </p:nvSpPr>
        <p:spPr>
          <a:xfrm>
            <a:off x="3834728" y="4215252"/>
            <a:ext cx="1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스탯을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분배하고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드랍된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더 좋은 아이템을 착용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FC174-709C-53B9-9AE7-FE26E6120AF2}"/>
              </a:ext>
            </a:extLst>
          </p:cNvPr>
          <p:cNvSpPr txBox="1"/>
          <p:nvPr/>
        </p:nvSpPr>
        <p:spPr>
          <a:xfrm>
            <a:off x="6018321" y="5295911"/>
            <a:ext cx="132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아이템을 판매하거나 서로 교환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4F014-1CB7-C665-46C0-297ADEFD7AD3}"/>
              </a:ext>
            </a:extLst>
          </p:cNvPr>
          <p:cNvSpPr txBox="1"/>
          <p:nvPr/>
        </p:nvSpPr>
        <p:spPr>
          <a:xfrm>
            <a:off x="8942735" y="4062195"/>
            <a:ext cx="132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PVP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기능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44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1" y="6744494"/>
            <a:ext cx="12188825" cy="11261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0"/>
            <a:ext cx="12188825" cy="11261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BAB415-80A5-4076-9154-DFA0324063E3}"/>
              </a:ext>
            </a:extLst>
          </p:cNvPr>
          <p:cNvGrpSpPr/>
          <p:nvPr/>
        </p:nvGrpSpPr>
        <p:grpSpPr>
          <a:xfrm>
            <a:off x="4480115" y="2767629"/>
            <a:ext cx="3228592" cy="1323439"/>
            <a:chOff x="3424335" y="2957191"/>
            <a:chExt cx="3229433" cy="1323784"/>
          </a:xfrm>
        </p:grpSpPr>
        <p:sp>
          <p:nvSpPr>
            <p:cNvPr id="7" name="TextBox 6"/>
            <p:cNvSpPr txBox="1"/>
            <p:nvPr/>
          </p:nvSpPr>
          <p:spPr>
            <a:xfrm>
              <a:off x="3424335" y="2957191"/>
              <a:ext cx="1502228" cy="1323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spc="-1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  <a:cs typeface="맑은 고딕 Semilight" panose="020B0502040204020203" pitchFamily="50" charset="-127"/>
                </a:rPr>
                <a:t>01</a:t>
              </a:r>
              <a:endParaRPr lang="ko-KR" altLang="en-US" sz="8000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7DCBB3-EBF0-441D-9166-9E8DB9929B76}"/>
                </a:ext>
              </a:extLst>
            </p:cNvPr>
            <p:cNvSpPr txBox="1"/>
            <p:nvPr/>
          </p:nvSpPr>
          <p:spPr>
            <a:xfrm>
              <a:off x="4926563" y="3018922"/>
              <a:ext cx="1727205" cy="120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198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요약</a:t>
              </a:r>
              <a:endParaRPr lang="en-US" altLang="ko-KR" sz="7198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364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7535-0CFF-52C6-E0CB-9EB2C794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BFBF01-3D99-CB97-6021-2B2DF2C025DB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3FCF4E-E0CF-4A39-6FB5-8B906183FA44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69F66-DEEB-4262-090C-618BA0FD61EE}"/>
              </a:ext>
            </a:extLst>
          </p:cNvPr>
          <p:cNvSpPr txBox="1"/>
          <p:nvPr/>
        </p:nvSpPr>
        <p:spPr>
          <a:xfrm>
            <a:off x="96592" y="439096"/>
            <a:ext cx="7791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전투 모듈 코드</a:t>
            </a:r>
            <a:endParaRPr lang="ko-KR" alt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5A221-BD48-C1A5-0195-4C418E6601DF}"/>
              </a:ext>
            </a:extLst>
          </p:cNvPr>
          <p:cNvSpPr txBox="1"/>
          <p:nvPr/>
        </p:nvSpPr>
        <p:spPr>
          <a:xfrm>
            <a:off x="357388" y="1365160"/>
            <a:ext cx="11297992" cy="234234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battle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playerHP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maxHP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playerMP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maxMP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monsterHP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battleLog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initialMessage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"⚔️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전투를 준비 중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playerHP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monsterHP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🎮 플레이어 턴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useSkill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playerMP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critical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baseDamage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getCharacterStatAttackPower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useSkill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skill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battleLog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baseDamage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baseDamage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battleLog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공격 빗나감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useSkill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playerMP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battleLog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`**▶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◀**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일반공격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critical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battleLog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`**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크리티컬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!!**`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`**▶▶▶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◀◀◀**`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monsterHP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monsterHP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몬스터 턴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LUK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LUK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isThief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도적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마법사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isArcher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궁수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dodgeChance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LUK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isThief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isDodged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dodgeChance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isDodged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battleLog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 공격을 회피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maxMP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mpBlock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playerMP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mpBlock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playerMP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mpBlock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mpBlock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battleLog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MP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mpBlock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소모하여 피해 감소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playerMP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battleLog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MP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playerMP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 소모하여 피해 감소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playerMP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isArcher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monsterHP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battleLog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반격 **▶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counterDamage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◀** 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playerHP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battleLog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`**▶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damage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◀**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공격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getBar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'●'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'○'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│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전투로그│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battleLog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【HP】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playerHP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maxHP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【MP】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【HP】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monsterHP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initialMessage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battleMessage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playerHP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`**⚔️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전투 결과를 처리하는 중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...**`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playerExp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getCharacterStatByKey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lootItems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dropTable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lootItems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inventoryController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addItemToInventory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lootDetails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utility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getItemById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lootItems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lootMessage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lootDetails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lootDetails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전리품으로 **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lootDetails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을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획득하고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전리품을 획득하지 못했지만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accountController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updateBalance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updateCharacterStat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"exp"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playerExp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`**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을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처치했다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lootMessage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exp**, **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coin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코인**을 얻었다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!!`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characterLevelup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`**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으악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이건 진짜 아프다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!**`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당신은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monster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에게 치명적인 일격을 맞고 사망했다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characterController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destroyCharacter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</p:txBody>
      </p:sp>
    </p:spTree>
    <p:extLst>
      <p:ext uri="{BB962C8B-B14F-4D97-AF65-F5344CB8AC3E}">
        <p14:creationId xmlns:p14="http://schemas.microsoft.com/office/powerpoint/2010/main" val="281519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FBC36-BC02-33E0-CB44-B5EB2B6C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6AE050-7ACB-5FD1-7589-9167767FBFD4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07B81A-C42F-A05C-8957-589D9950FAC8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C5BA-8A0A-E21D-D6F4-96182E230B88}"/>
              </a:ext>
            </a:extLst>
          </p:cNvPr>
          <p:cNvSpPr txBox="1"/>
          <p:nvPr/>
        </p:nvSpPr>
        <p:spPr>
          <a:xfrm>
            <a:off x="96592" y="439096"/>
            <a:ext cx="7791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거래 </a:t>
            </a:r>
            <a:r>
              <a:rPr lang="en-US" altLang="ko-KR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– </a:t>
            </a:r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트랜잭션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135ED-7584-8420-3367-321C31D154E9}"/>
              </a:ext>
            </a:extLst>
          </p:cNvPr>
          <p:cNvSpPr txBox="1"/>
          <p:nvPr/>
        </p:nvSpPr>
        <p:spPr>
          <a:xfrm>
            <a:off x="292993" y="1246759"/>
            <a:ext cx="11297992" cy="43926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tradingMessage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🔄 트랜잭션을 생성하는 중입니다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initialSenderBalance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accountController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getBalance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initialReceiverBalance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accountController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getBalance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receiver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initialSenderInventory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inventoryController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getInventory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tradingMessage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💰 상대방의 잔액 확인 중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initialReceiverBalance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❌ 거래 실패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상대방의 잔액이 부족합니다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tradingMessage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🔄 금액을 전송 중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accountController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updateBalance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receiver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accountController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updateBalance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tradingMessage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📦 아이템을 전달 중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tradingAfterItemSlot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"undefined"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"undefined"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tradingAfterItemSlot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inventoryController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updateInventory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slotIndex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tradingAfterItemSlot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inventoryController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addItemToInventory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receiver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receiverInventoryUpdated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tradingMessage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✅ 거래 완료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→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receiver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에게 **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전달됨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0717F-4985-25E4-16C0-FA29636AA624}"/>
              </a:ext>
            </a:extLst>
          </p:cNvPr>
          <p:cNvSpPr txBox="1"/>
          <p:nvPr/>
        </p:nvSpPr>
        <p:spPr>
          <a:xfrm>
            <a:off x="147357" y="5772208"/>
            <a:ext cx="1139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DB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사용하는 것이 아니기 때문에 비동기 환경에서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거래시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불공평한 상황이 발생 할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수있음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이를 유사 트랜잭션을 구현하여 원자성을 보장함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461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D1FB2-4074-AD6A-FC30-8EB4002A6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9D6543D-EB6A-E479-E68E-BD1851140E17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1CD0EE-FBF9-C3FB-41DB-5698F97C2809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D3724-B1CF-B322-A82A-CE4D9FB5D1E7}"/>
              </a:ext>
            </a:extLst>
          </p:cNvPr>
          <p:cNvSpPr txBox="1"/>
          <p:nvPr/>
        </p:nvSpPr>
        <p:spPr>
          <a:xfrm>
            <a:off x="96592" y="439096"/>
            <a:ext cx="7791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소개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575DE-A65E-EDB3-F8C3-99DC42FCF486}"/>
              </a:ext>
            </a:extLst>
          </p:cNvPr>
          <p:cNvSpPr txBox="1"/>
          <p:nvPr/>
        </p:nvSpPr>
        <p:spPr>
          <a:xfrm>
            <a:off x="292993" y="1246759"/>
            <a:ext cx="4427114" cy="49312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CERT_PATH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privkey.pem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existsSync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CERT_PATH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fullchain.pem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인증서 파일이 존재하지 않습니다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CERT_PATH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privkey.pem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cert: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readFileSync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CERT_PATH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fullchain.pem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helmet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contentSecurityPolicy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sendFile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'intro.html'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https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createServer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8080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`HTTPS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 실행 중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https://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DOMAIN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>
              <a:lnSpc>
                <a:spcPts val="1425"/>
              </a:lnSpc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E9457-0DC1-A04A-5922-443BEFBC573E}"/>
              </a:ext>
            </a:extLst>
          </p:cNvPr>
          <p:cNvSpPr txBox="1"/>
          <p:nvPr/>
        </p:nvSpPr>
        <p:spPr>
          <a:xfrm>
            <a:off x="5234419" y="2728603"/>
            <a:ext cx="381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Express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프레임워크를 통해 정적파일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html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을 웹에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쏴줌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Picture 10" descr="Express] Express 미들웨어 사용법">
            <a:extLst>
              <a:ext uri="{FF2B5EF4-FFF2-40B4-BE49-F238E27FC236}">
                <a16:creationId xmlns:a16="http://schemas.microsoft.com/office/drawing/2014/main" id="{E833C560-2C11-3438-8C9A-4DEF4E2A2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34" y="1126385"/>
            <a:ext cx="2099353" cy="15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t's encrypt로 만든 인증서 살펴보기. Let's encrypt를 이용하여 SSL 인증서를 만들 때 생성되는… | by  Key Kim | Medium">
            <a:extLst>
              <a:ext uri="{FF2B5EF4-FFF2-40B4-BE49-F238E27FC236}">
                <a16:creationId xmlns:a16="http://schemas.microsoft.com/office/drawing/2014/main" id="{0B86298F-37B2-A003-DE93-C30417BE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87" y="3388188"/>
            <a:ext cx="1261085" cy="126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770D5A-1766-EE80-21AC-67B5116C0BCC}"/>
              </a:ext>
            </a:extLst>
          </p:cNvPr>
          <p:cNvSpPr txBox="1"/>
          <p:nvPr/>
        </p:nvSpPr>
        <p:spPr>
          <a:xfrm>
            <a:off x="5234419" y="4607788"/>
            <a:ext cx="3819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Let's Encrypt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에서 발급한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SSL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인증서를 이용해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HTTPS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서버를 구성하여 사용자 데이터를 암호화된 통신으로 보호합니다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helmet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미들웨어를 활용해 기본 보안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HTTP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헤더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(CSP, XSS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보호 등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)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적용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902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5E7E3-D62C-5B8C-D0F4-8B989213C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2992439-C90D-73D6-39E1-50A640860CB4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820EF5-B550-BD95-C89F-E700E3C1D378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2A900-C53A-9537-E9D0-C3A9D428CB2C}"/>
              </a:ext>
            </a:extLst>
          </p:cNvPr>
          <p:cNvSpPr txBox="1"/>
          <p:nvPr/>
        </p:nvSpPr>
        <p:spPr>
          <a:xfrm>
            <a:off x="96592" y="398284"/>
            <a:ext cx="7791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시스템 모니터링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52FD9-8673-2FF6-9C17-30581C0FBED0}"/>
              </a:ext>
            </a:extLst>
          </p:cNvPr>
          <p:cNvSpPr txBox="1"/>
          <p:nvPr/>
        </p:nvSpPr>
        <p:spPr>
          <a:xfrm>
            <a:off x="170644" y="1152354"/>
            <a:ext cx="5779395" cy="54698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cron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 * * * *"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embed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generateStatusEmbed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webhook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embeds: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embed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toJSON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()]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🟢 정각 상태 보고 전송 완료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❌ 상태 보고 실패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timezone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"Asia/Seoul"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`pm2 show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PROCESS_NAME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stderr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stderr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stderr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found"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"errored"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"stopped"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botIsDown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botIsDown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webhook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🚨 봇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PROCESS_NAME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다운됐습니다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확인해주세요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isErrored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botIsDown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FBFFD-69BB-EE29-443E-AB1E1B37DF42}"/>
              </a:ext>
            </a:extLst>
          </p:cNvPr>
          <p:cNvSpPr txBox="1"/>
          <p:nvPr/>
        </p:nvSpPr>
        <p:spPr>
          <a:xfrm>
            <a:off x="6168137" y="1471907"/>
            <a:ext cx="38193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디스코드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봇의 가용성과 안정성을 높이기 위해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pm2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와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Webhook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기반의 모니터링 시스템을 구축했습니다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	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매 정각마다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Discord Embed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형식으로 서버 상태 보고서 전송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pm2 show &lt;process&gt;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명령어를 통해 프로세스 상태 확인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Errored, Stopped,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또는 감지되지 않을 경우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Discord Webhook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으로 경고 전송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64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D8A52-8D18-B69C-19EA-28CAC5349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A8BEF9A-479E-DC54-96A7-FF009594E912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FCFD0D-A1B1-EA07-7C04-44066F640D1C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5148D-8E22-EF64-D644-D61C87D0A3B9}"/>
              </a:ext>
            </a:extLst>
          </p:cNvPr>
          <p:cNvSpPr txBox="1"/>
          <p:nvPr/>
        </p:nvSpPr>
        <p:spPr>
          <a:xfrm>
            <a:off x="96592" y="439096"/>
            <a:ext cx="484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서버사이드 </a:t>
            </a:r>
            <a:r>
              <a:rPr lang="en-US" altLang="ko-KR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&amp; </a:t>
            </a:r>
            <a:r>
              <a:rPr lang="ko-KR" altLang="en-US" sz="4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백엔드</a:t>
            </a:r>
            <a:endParaRPr lang="ko-KR" alt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31859-6661-9683-5E19-50C7CCE0A212}"/>
              </a:ext>
            </a:extLst>
          </p:cNvPr>
          <p:cNvSpPr txBox="1"/>
          <p:nvPr/>
        </p:nvSpPr>
        <p:spPr>
          <a:xfrm>
            <a:off x="1415403" y="3244334"/>
            <a:ext cx="220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Discord.js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기반의 봇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0FE62-E9EB-A809-AB23-E5C7A9856E02}"/>
              </a:ext>
            </a:extLst>
          </p:cNvPr>
          <p:cNvSpPr txBox="1"/>
          <p:nvPr/>
        </p:nvSpPr>
        <p:spPr>
          <a:xfrm>
            <a:off x="4293839" y="3194171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소개 홈페이지 구축용 프레임워크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851EE4-0F91-C203-C489-D5FA332C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33" y="1804884"/>
            <a:ext cx="1960899" cy="1204061"/>
          </a:xfrm>
          <a:prstGeom prst="rect">
            <a:avLst/>
          </a:prstGeom>
        </p:spPr>
      </p:pic>
      <p:pic>
        <p:nvPicPr>
          <p:cNvPr id="10" name="Picture 10" descr="Express] Express 미들웨어 사용법">
            <a:extLst>
              <a:ext uri="{FF2B5EF4-FFF2-40B4-BE49-F238E27FC236}">
                <a16:creationId xmlns:a16="http://schemas.microsoft.com/office/drawing/2014/main" id="{66E25395-B73D-2D96-AB8C-5CE90C38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34" y="1619657"/>
            <a:ext cx="2099353" cy="15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t's encrypt로 만든 인증서 살펴보기. Let's encrypt를 이용하여 SSL 인증서를 만들 때 생성되는… | by  Key Kim | Medium">
            <a:extLst>
              <a:ext uri="{FF2B5EF4-FFF2-40B4-BE49-F238E27FC236}">
                <a16:creationId xmlns:a16="http://schemas.microsoft.com/office/drawing/2014/main" id="{02C785F0-2276-64A7-D5D2-E4A5000EF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989" y="1360978"/>
            <a:ext cx="1783048" cy="178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56AB11-628E-4A9E-72D5-F928D65C0FD9}"/>
              </a:ext>
            </a:extLst>
          </p:cNvPr>
          <p:cNvSpPr txBox="1"/>
          <p:nvPr/>
        </p:nvSpPr>
        <p:spPr>
          <a:xfrm>
            <a:off x="7867487" y="3122588"/>
            <a:ext cx="32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HTTPS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인증서 적용으로 보안강화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579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4A4F9-50C1-632B-1A4F-90AD57F4C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259067A-1D6F-F8FB-EF85-D6E1AC091F51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DE6E92-791C-DAB9-2B14-35F35FE484B9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68C6C-B200-DE56-F8D5-DBF69C955B62}"/>
              </a:ext>
            </a:extLst>
          </p:cNvPr>
          <p:cNvSpPr txBox="1"/>
          <p:nvPr/>
        </p:nvSpPr>
        <p:spPr>
          <a:xfrm>
            <a:off x="96592" y="439096"/>
            <a:ext cx="3406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인프라 </a:t>
            </a:r>
            <a:r>
              <a:rPr lang="en-US" altLang="ko-KR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&amp; </a:t>
            </a:r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배포</a:t>
            </a:r>
          </a:p>
        </p:txBody>
      </p:sp>
      <p:pic>
        <p:nvPicPr>
          <p:cNvPr id="2" name="Picture 2" descr="AWS EC2로 웹사이트 구축하기 (1) EC2 접속하기">
            <a:extLst>
              <a:ext uri="{FF2B5EF4-FFF2-40B4-BE49-F238E27FC236}">
                <a16:creationId xmlns:a16="http://schemas.microsoft.com/office/drawing/2014/main" id="{98324DD0-D772-2AF1-A390-9C120B86D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39" y="2188627"/>
            <a:ext cx="2532725" cy="162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PM2 · GitHub">
            <a:extLst>
              <a:ext uri="{FF2B5EF4-FFF2-40B4-BE49-F238E27FC236}">
                <a16:creationId xmlns:a16="http://schemas.microsoft.com/office/drawing/2014/main" id="{C055A6A7-5F45-2C23-FC85-BAB1BD14D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60" y="2188361"/>
            <a:ext cx="1213473" cy="12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12385-C222-FD84-96F7-FA049D3301D9}"/>
              </a:ext>
            </a:extLst>
          </p:cNvPr>
          <p:cNvSpPr txBox="1"/>
          <p:nvPr/>
        </p:nvSpPr>
        <p:spPr>
          <a:xfrm>
            <a:off x="2062223" y="4030649"/>
            <a:ext cx="1911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호스팅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(t2.micro)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5D1A8-397C-FC28-2827-63FA8A7D7C87}"/>
              </a:ext>
            </a:extLst>
          </p:cNvPr>
          <p:cNvSpPr txBox="1"/>
          <p:nvPr/>
        </p:nvSpPr>
        <p:spPr>
          <a:xfrm>
            <a:off x="6767990" y="3753650"/>
            <a:ext cx="335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프로세스 매니저</a:t>
            </a:r>
            <a:b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</a:b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무중단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실행 및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배포시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재시작 관리 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57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D5AC6-2F05-8C63-DBDC-44D174EE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DFAB701-8CEC-C5FD-6329-137B1599738E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F91412-F7A4-D239-F8DF-4AD9A62189C3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A20DC-4641-4796-1FD6-F73A6412B2BA}"/>
              </a:ext>
            </a:extLst>
          </p:cNvPr>
          <p:cNvSpPr txBox="1"/>
          <p:nvPr/>
        </p:nvSpPr>
        <p:spPr>
          <a:xfrm>
            <a:off x="96592" y="439096"/>
            <a:ext cx="3406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자동화 배포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6A883-E7B7-C882-E9D0-9B9987600B8A}"/>
              </a:ext>
            </a:extLst>
          </p:cNvPr>
          <p:cNvSpPr txBox="1"/>
          <p:nvPr/>
        </p:nvSpPr>
        <p:spPr>
          <a:xfrm>
            <a:off x="4969376" y="4270688"/>
            <a:ext cx="164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Git Webhook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222BB-DBFB-11E6-410F-BF1E3BDB1063}"/>
              </a:ext>
            </a:extLst>
          </p:cNvPr>
          <p:cNvSpPr txBox="1"/>
          <p:nvPr/>
        </p:nvSpPr>
        <p:spPr>
          <a:xfrm>
            <a:off x="3270462" y="2962106"/>
            <a:ext cx="79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PUSH</a:t>
            </a:r>
          </a:p>
        </p:txBody>
      </p:sp>
      <p:pic>
        <p:nvPicPr>
          <p:cNvPr id="7" name="Picture 12" descr="GitHub">
            <a:extLst>
              <a:ext uri="{FF2B5EF4-FFF2-40B4-BE49-F238E27FC236}">
                <a16:creationId xmlns:a16="http://schemas.microsoft.com/office/drawing/2014/main" id="{7AC411C0-389E-B0AA-87AD-C6BE91FE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94" y="2831500"/>
            <a:ext cx="1366305" cy="136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문서 편집기] VSCode 추천 플러그인 10가지">
            <a:extLst>
              <a:ext uri="{FF2B5EF4-FFF2-40B4-BE49-F238E27FC236}">
                <a16:creationId xmlns:a16="http://schemas.microsoft.com/office/drawing/2014/main" id="{563B7805-87F3-D1EA-727E-BAAC9F4EA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312" y="3033571"/>
            <a:ext cx="884430" cy="88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PM2 · GitHub">
            <a:extLst>
              <a:ext uri="{FF2B5EF4-FFF2-40B4-BE49-F238E27FC236}">
                <a16:creationId xmlns:a16="http://schemas.microsoft.com/office/drawing/2014/main" id="{760C3B08-A187-66C1-2968-C1E103CA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909" y="751392"/>
            <a:ext cx="1213473" cy="12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WS EC2로 웹사이트 구축하기 (1) EC2 접속하기">
            <a:extLst>
              <a:ext uri="{FF2B5EF4-FFF2-40B4-BE49-F238E27FC236}">
                <a16:creationId xmlns:a16="http://schemas.microsoft.com/office/drawing/2014/main" id="{FC734FEE-3175-9296-2E22-FCFBB9199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047" y="2683610"/>
            <a:ext cx="2532725" cy="162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E8A72F7-A571-E1F6-C5A2-603BCDDE931C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>
            <a:off x="5792646" y="1964865"/>
            <a:ext cx="1" cy="86663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0CAD7C-404F-4F1E-0419-03CCF66BFEFB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>
            <a:off x="6475799" y="3495219"/>
            <a:ext cx="1895248" cy="194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FD4450-8DB0-B965-19A6-5D008A63DE6F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 flipV="1">
            <a:off x="2326742" y="3475786"/>
            <a:ext cx="2782752" cy="3886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0DE4AEF-CA45-F194-C593-524BF49BDB94}"/>
              </a:ext>
            </a:extLst>
          </p:cNvPr>
          <p:cNvSpPr txBox="1"/>
          <p:nvPr/>
        </p:nvSpPr>
        <p:spPr>
          <a:xfrm>
            <a:off x="9341490" y="4257004"/>
            <a:ext cx="59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서버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73A77B-AAAB-BE55-6385-E812C51E2C3D}"/>
              </a:ext>
            </a:extLst>
          </p:cNvPr>
          <p:cNvSpPr txBox="1"/>
          <p:nvPr/>
        </p:nvSpPr>
        <p:spPr>
          <a:xfrm>
            <a:off x="1738608" y="4482757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개발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7F9E4F-B7EA-CBC2-1C95-99676D30F2C4}"/>
              </a:ext>
            </a:extLst>
          </p:cNvPr>
          <p:cNvSpPr txBox="1"/>
          <p:nvPr/>
        </p:nvSpPr>
        <p:spPr>
          <a:xfrm>
            <a:off x="7155687" y="301058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자동배포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57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C6603-4156-F2A0-BF70-87E94DBD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96D551E-246E-6D2A-48AB-0C8AA7AD8C86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C458C9-459E-2FA7-384F-96D5F78C8024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FF76C-DCE3-0210-26B6-D4588CE11672}"/>
              </a:ext>
            </a:extLst>
          </p:cNvPr>
          <p:cNvSpPr txBox="1"/>
          <p:nvPr/>
        </p:nvSpPr>
        <p:spPr>
          <a:xfrm>
            <a:off x="96592" y="439096"/>
            <a:ext cx="44560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시스템 모니터링</a:t>
            </a:r>
            <a:endParaRPr lang="ko-KR" alt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Picture 8" descr="PM2 · GitHub">
            <a:extLst>
              <a:ext uri="{FF2B5EF4-FFF2-40B4-BE49-F238E27FC236}">
                <a16:creationId xmlns:a16="http://schemas.microsoft.com/office/drawing/2014/main" id="{DB4A4C8A-0A56-9223-0B93-410C1C0DF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95" y="1736655"/>
            <a:ext cx="1213473" cy="12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71C64-AC7C-E65C-4732-3669FCB395C6}"/>
              </a:ext>
            </a:extLst>
          </p:cNvPr>
          <p:cNvSpPr txBox="1"/>
          <p:nvPr/>
        </p:nvSpPr>
        <p:spPr>
          <a:xfrm>
            <a:off x="876163" y="3424489"/>
            <a:ext cx="5853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watchBotStatus.js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 정각마다 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Discord Hook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으로 보고 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5122" name="Picture 2" descr="웹훅을 소개합니다 – Discord">
            <a:extLst>
              <a:ext uri="{FF2B5EF4-FFF2-40B4-BE49-F238E27FC236}">
                <a16:creationId xmlns:a16="http://schemas.microsoft.com/office/drawing/2014/main" id="{1B223C94-7CD3-A14A-9FCE-FED27F366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27" y="1386014"/>
            <a:ext cx="3082276" cy="186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0A26D2-AE50-6EE5-0C8C-1F9524C55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070" y="1120513"/>
            <a:ext cx="5029332" cy="47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6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5BFFE-A2F6-5AB4-F130-DB4164DBF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D18CFB-5156-D58C-5138-44C106F61C64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A12C26-F945-2EA1-C88E-7822FA50A1C8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137C9-49A3-86C4-5E42-D451C6F736DA}"/>
              </a:ext>
            </a:extLst>
          </p:cNvPr>
          <p:cNvSpPr txBox="1"/>
          <p:nvPr/>
        </p:nvSpPr>
        <p:spPr>
          <a:xfrm>
            <a:off x="96592" y="439096"/>
            <a:ext cx="44560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봇의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0AA13-A62A-690C-D191-444C5FAB1D73}"/>
              </a:ext>
            </a:extLst>
          </p:cNvPr>
          <p:cNvSpPr txBox="1"/>
          <p:nvPr/>
        </p:nvSpPr>
        <p:spPr>
          <a:xfrm>
            <a:off x="1082923" y="2671137"/>
            <a:ext cx="2111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관리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은행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RPG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Discord.js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기반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6" name="Picture 2" descr="discord.js - 나무위키">
            <a:extLst>
              <a:ext uri="{FF2B5EF4-FFF2-40B4-BE49-F238E27FC236}">
                <a16:creationId xmlns:a16="http://schemas.microsoft.com/office/drawing/2014/main" id="{7CE24B89-863D-FB26-5D8C-7B477B09E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74" y="1784501"/>
            <a:ext cx="2516657" cy="45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XON Open API">
            <a:extLst>
              <a:ext uri="{FF2B5EF4-FFF2-40B4-BE49-F238E27FC236}">
                <a16:creationId xmlns:a16="http://schemas.microsoft.com/office/drawing/2014/main" id="{9DE21E56-ADE5-7C4B-1DF1-991003D3C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563171"/>
            <a:ext cx="2663168" cy="139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0E036F-9E44-34F7-CD0D-23E1741C8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750" y="551106"/>
            <a:ext cx="3206584" cy="1147897"/>
          </a:xfrm>
          <a:prstGeom prst="rect">
            <a:avLst/>
          </a:prstGeom>
        </p:spPr>
      </p:pic>
      <p:pic>
        <p:nvPicPr>
          <p:cNvPr id="1030" name="Picture 6" descr="OpenAI APIs with Python — Complete Guide | by Marc Bolle | Medium">
            <a:extLst>
              <a:ext uri="{FF2B5EF4-FFF2-40B4-BE49-F238E27FC236}">
                <a16:creationId xmlns:a16="http://schemas.microsoft.com/office/drawing/2014/main" id="{237283F3-5093-6435-6DEB-5215957F7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27" y="1927786"/>
            <a:ext cx="2919230" cy="125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유튜브 동영상 다운로드 방법 (yt-dlp)">
            <a:extLst>
              <a:ext uri="{FF2B5EF4-FFF2-40B4-BE49-F238E27FC236}">
                <a16:creationId xmlns:a16="http://schemas.microsoft.com/office/drawing/2014/main" id="{8E1130F3-57F8-E196-61AA-5B66D7A6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3455376"/>
            <a:ext cx="1444269" cy="144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2D6F35-7560-75F2-A7BD-069C886B2DBF}"/>
              </a:ext>
            </a:extLst>
          </p:cNvPr>
          <p:cNvSpPr txBox="1"/>
          <p:nvPr/>
        </p:nvSpPr>
        <p:spPr>
          <a:xfrm>
            <a:off x="5995957" y="2347971"/>
            <a:ext cx="286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각종 </a:t>
            </a:r>
            <a:r>
              <a:rPr lang="en-US" altLang="ko-KR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api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사용으로 전적검색과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Chat GPT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이용등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42EA4-E84C-6A77-5374-05DBC7BEAFD7}"/>
              </a:ext>
            </a:extLst>
          </p:cNvPr>
          <p:cNvSpPr txBox="1"/>
          <p:nvPr/>
        </p:nvSpPr>
        <p:spPr>
          <a:xfrm>
            <a:off x="4557080" y="5079523"/>
            <a:ext cx="439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Yt-dlp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+ </a:t>
            </a:r>
            <a:r>
              <a:rPr lang="en-US" altLang="ko-KR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Ffmpeg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기반 유튜브 노래 재생기능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36" name="Picture 12" descr="FFmpeg 분석 (1) - 이해">
            <a:extLst>
              <a:ext uri="{FF2B5EF4-FFF2-40B4-BE49-F238E27FC236}">
                <a16:creationId xmlns:a16="http://schemas.microsoft.com/office/drawing/2014/main" id="{8FBFB9BD-27D6-8D2D-C507-A92E202C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624" y="331746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29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59790-CF23-3D2C-BD06-F4CCAE60B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B2D21F-7BA2-FFB7-5F08-DB918E1905BE}"/>
              </a:ext>
            </a:extLst>
          </p:cNvPr>
          <p:cNvSpPr/>
          <p:nvPr/>
        </p:nvSpPr>
        <p:spPr>
          <a:xfrm>
            <a:off x="-1" y="6881"/>
            <a:ext cx="12188825" cy="391403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C867F0-AF65-BC32-F591-955D96A1FE3E}"/>
              </a:ext>
            </a:extLst>
          </p:cNvPr>
          <p:cNvSpPr/>
          <p:nvPr/>
        </p:nvSpPr>
        <p:spPr>
          <a:xfrm>
            <a:off x="-1" y="6481823"/>
            <a:ext cx="12188825" cy="37528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508F5-6A7E-1994-9F2F-AB13B1D37EEC}"/>
              </a:ext>
            </a:extLst>
          </p:cNvPr>
          <p:cNvSpPr txBox="1"/>
          <p:nvPr/>
        </p:nvSpPr>
        <p:spPr>
          <a:xfrm>
            <a:off x="96592" y="439096"/>
            <a:ext cx="44560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봇의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64705-6C52-0734-4801-36F446A6AF08}"/>
              </a:ext>
            </a:extLst>
          </p:cNvPr>
          <p:cNvSpPr txBox="1"/>
          <p:nvPr/>
        </p:nvSpPr>
        <p:spPr>
          <a:xfrm>
            <a:off x="2456267" y="4779447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관리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노래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은행</a:t>
            </a:r>
            <a:r>
              <a:rPr lang="en-US" altLang="ko-KR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RPG</a:t>
            </a: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</a:t>
            </a:r>
            <a:endParaRPr lang="en-US" altLang="ko-KR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821D2-8429-1AF2-E8E3-6F21476F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06" y="1190193"/>
            <a:ext cx="2955548" cy="29462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3194EE-6BCD-A2D7-1D24-9E22AEFA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966" y="1266451"/>
            <a:ext cx="3638953" cy="22947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B86831-41E1-212B-9C35-42562C6D3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302" y="1208537"/>
            <a:ext cx="2955549" cy="2879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6068B8-733D-9D9F-9D44-883E7813E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930" y="3777047"/>
            <a:ext cx="4866042" cy="2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97E28-8884-87D1-702F-60FFA27D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B21C23-7ECA-11FE-5E25-EC1ABE9FF10D}"/>
              </a:ext>
            </a:extLst>
          </p:cNvPr>
          <p:cNvSpPr/>
          <p:nvPr/>
        </p:nvSpPr>
        <p:spPr>
          <a:xfrm>
            <a:off x="-1" y="6744494"/>
            <a:ext cx="12188825" cy="11261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DC7E26-BDC9-5470-8CA9-BA64082DC776}"/>
              </a:ext>
            </a:extLst>
          </p:cNvPr>
          <p:cNvSpPr/>
          <p:nvPr/>
        </p:nvSpPr>
        <p:spPr>
          <a:xfrm>
            <a:off x="0" y="0"/>
            <a:ext cx="12188825" cy="112614"/>
          </a:xfrm>
          <a:prstGeom prst="rect">
            <a:avLst/>
          </a:prstGeom>
          <a:solidFill>
            <a:srgbClr val="FF666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C674A0-AAC6-5C9D-99D9-BAE42944C528}"/>
              </a:ext>
            </a:extLst>
          </p:cNvPr>
          <p:cNvGrpSpPr/>
          <p:nvPr/>
        </p:nvGrpSpPr>
        <p:grpSpPr>
          <a:xfrm>
            <a:off x="4480115" y="2767629"/>
            <a:ext cx="3228592" cy="1323439"/>
            <a:chOff x="3424335" y="2957191"/>
            <a:chExt cx="3229433" cy="13237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B07CF-D6B6-AA08-1FBA-14DB261A3676}"/>
                </a:ext>
              </a:extLst>
            </p:cNvPr>
            <p:cNvSpPr txBox="1"/>
            <p:nvPr/>
          </p:nvSpPr>
          <p:spPr>
            <a:xfrm>
              <a:off x="3424335" y="2957191"/>
              <a:ext cx="1502228" cy="1323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spc="-15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  <a:cs typeface="맑은 고딕 Semilight" panose="020B0502040204020203" pitchFamily="50" charset="-127"/>
                </a:rPr>
                <a:t>02</a:t>
              </a:r>
              <a:endParaRPr lang="ko-KR" altLang="en-US" sz="8000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EC3D02-AAB5-78E7-4F86-2A17D78A0D51}"/>
                </a:ext>
              </a:extLst>
            </p:cNvPr>
            <p:cNvSpPr txBox="1"/>
            <p:nvPr/>
          </p:nvSpPr>
          <p:spPr>
            <a:xfrm>
              <a:off x="4926563" y="3018922"/>
              <a:ext cx="1727205" cy="120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198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구현</a:t>
              </a:r>
              <a:endParaRPr lang="en-US" altLang="ko-KR" sz="7198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70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3131</Words>
  <Application>Microsoft Office PowerPoint</Application>
  <PresentationFormat>사용자 지정</PresentationFormat>
  <Paragraphs>409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메이플스토리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HanJaeHee</cp:lastModifiedBy>
  <cp:revision>8</cp:revision>
  <dcterms:created xsi:type="dcterms:W3CDTF">2013-01-27T09:14:16Z</dcterms:created>
  <dcterms:modified xsi:type="dcterms:W3CDTF">2025-04-24T13:30:02Z</dcterms:modified>
  <cp:category/>
</cp:coreProperties>
</file>